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894" r:id="rId2"/>
    <p:sldId id="898" r:id="rId3"/>
    <p:sldId id="895" r:id="rId4"/>
    <p:sldId id="896" r:id="rId5"/>
    <p:sldId id="899" r:id="rId6"/>
    <p:sldId id="900" r:id="rId7"/>
    <p:sldId id="902" r:id="rId8"/>
    <p:sldId id="901" r:id="rId9"/>
    <p:sldId id="897" r:id="rId10"/>
    <p:sldId id="903" r:id="rId11"/>
    <p:sldId id="904" r:id="rId12"/>
  </p:sldIdLst>
  <p:sldSz cx="12192000" cy="6858000"/>
  <p:notesSz cx="6858000" cy="9144000"/>
  <p:defaultTextStyle>
    <a:defPPr>
      <a:defRPr lang="en-I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328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294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257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1971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077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Image result for lablab bean plant">
            <a:extLst>
              <a:ext uri="{FF2B5EF4-FFF2-40B4-BE49-F238E27FC236}">
                <a16:creationId xmlns:a16="http://schemas.microsoft.com/office/drawing/2014/main" id="{98F9D191-891A-28AE-4C61-A71CB0070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4" r="9091"/>
          <a:stretch>
            <a:fillRect/>
          </a:stretch>
        </p:blipFill>
        <p:spPr bwMode="auto">
          <a:xfrm>
            <a:off x="7456488" y="6188075"/>
            <a:ext cx="14128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E96DB1F4-3297-F551-7C54-2A7A31047A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N" altLang="en-US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F3616EF8-69E0-F8D9-2E3C-FB86DA3BF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N" altLang="en-US"/>
          </a:p>
        </p:txBody>
      </p:sp>
      <p:pic>
        <p:nvPicPr>
          <p:cNvPr id="1029" name="Picture 2" descr="Image result for logo of Kirkhouse trust">
            <a:extLst>
              <a:ext uri="{FF2B5EF4-FFF2-40B4-BE49-F238E27FC236}">
                <a16:creationId xmlns:a16="http://schemas.microsoft.com/office/drawing/2014/main" id="{9F7FFB0F-2D5B-60E1-6A40-AA425C74E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5" y="6186488"/>
            <a:ext cx="3870325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" descr="https://www.kirkhousetrust.org/images/homepic3.jpg">
            <a:extLst>
              <a:ext uri="{FF2B5EF4-FFF2-40B4-BE49-F238E27FC236}">
                <a16:creationId xmlns:a16="http://schemas.microsoft.com/office/drawing/2014/main" id="{10FC586F-B692-AA4A-D91D-CD2704D9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0138"/>
            <a:ext cx="3276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" descr="Image result for moth beans">
            <a:extLst>
              <a:ext uri="{FF2B5EF4-FFF2-40B4-BE49-F238E27FC236}">
                <a16:creationId xmlns:a16="http://schemas.microsoft.com/office/drawing/2014/main" id="{0269D6EB-741D-A90E-7137-20B4690EF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176963"/>
            <a:ext cx="10160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4" descr="Image result for mung beans">
            <a:extLst>
              <a:ext uri="{FF2B5EF4-FFF2-40B4-BE49-F238E27FC236}">
                <a16:creationId xmlns:a16="http://schemas.microsoft.com/office/drawing/2014/main" id="{03A5C91E-3C83-0C4A-2729-27C7684C7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8" b="43237"/>
          <a:stretch>
            <a:fillRect/>
          </a:stretch>
        </p:blipFill>
        <p:spPr bwMode="auto">
          <a:xfrm>
            <a:off x="4292600" y="6188075"/>
            <a:ext cx="109696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6" descr="Image result for cowpea beans">
            <a:extLst>
              <a:ext uri="{FF2B5EF4-FFF2-40B4-BE49-F238E27FC236}">
                <a16:creationId xmlns:a16="http://schemas.microsoft.com/office/drawing/2014/main" id="{2336FD64-3675-C416-4E3A-BBA3C6EBD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6188075"/>
            <a:ext cx="852487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6" descr="Image result for pigeonpea">
            <a:extLst>
              <a:ext uri="{FF2B5EF4-FFF2-40B4-BE49-F238E27FC236}">
                <a16:creationId xmlns:a16="http://schemas.microsoft.com/office/drawing/2014/main" id="{1EB97419-EBD0-9A5A-6555-605CEC47D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9" t="8054" r="13788" b="17332"/>
          <a:stretch>
            <a:fillRect/>
          </a:stretch>
        </p:blipFill>
        <p:spPr bwMode="auto">
          <a:xfrm>
            <a:off x="6242050" y="6188075"/>
            <a:ext cx="1219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335BE4-18F6-FFC9-1AB5-EBB0FBB8C13F}"/>
              </a:ext>
            </a:extLst>
          </p:cNvPr>
          <p:cNvSpPr/>
          <p:nvPr/>
        </p:nvSpPr>
        <p:spPr>
          <a:xfrm>
            <a:off x="1522942" y="228600"/>
            <a:ext cx="9033904" cy="18002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7492" tIns="8746" rIns="17492" bIns="8746"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Evaluation of Stress Tolerant Orphan Legumes for use in Dryland Farming Systems across sub- Saharan Africa and India –Promoting India-Africa Framework for Strategic Cooperation </a:t>
            </a:r>
            <a:endParaRPr lang="en-IN" sz="2800" b="1" dirty="0">
              <a:ln w="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IN" sz="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10DF3-5AC5-6F2D-9913-C17BCFD7A310}"/>
              </a:ext>
            </a:extLst>
          </p:cNvPr>
          <p:cNvSpPr txBox="1"/>
          <p:nvPr/>
        </p:nvSpPr>
        <p:spPr>
          <a:xfrm>
            <a:off x="2008240" y="2743200"/>
            <a:ext cx="7777480" cy="523220"/>
          </a:xfrm>
          <a:prstGeom prst="rect">
            <a:avLst/>
          </a:prstGeom>
          <a:solidFill>
            <a:schemeClr val="bg1"/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ln w="0"/>
                <a:latin typeface="Pristina" pitchFamily="66" charset="0"/>
              </a:rPr>
              <a:t>Stress Tolerant Orphan Legumes (STOL) Annual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09A5E0-9751-E78F-1603-704FED31E3EC}"/>
              </a:ext>
            </a:extLst>
          </p:cNvPr>
          <p:cNvSpPr txBox="1"/>
          <p:nvPr/>
        </p:nvSpPr>
        <p:spPr>
          <a:xfrm>
            <a:off x="3142721" y="3586480"/>
            <a:ext cx="5818447" cy="70788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dirty="0"/>
              <a:t>  </a:t>
            </a:r>
            <a:r>
              <a:rPr lang="en-IN" sz="2000" dirty="0">
                <a:ln w="0"/>
                <a:latin typeface="Berlin Sans FB Demi" pitchFamily="34" charset="0"/>
              </a:rPr>
              <a:t>Speaker:  </a:t>
            </a:r>
            <a:r>
              <a:rPr lang="en-IN" sz="2000" dirty="0" err="1">
                <a:ln w="0"/>
                <a:latin typeface="Berlin Sans FB Demi" pitchFamily="34" charset="0"/>
              </a:rPr>
              <a:t>M.Samuel</a:t>
            </a:r>
            <a:r>
              <a:rPr lang="en-IN" sz="2000" dirty="0">
                <a:ln w="0"/>
                <a:latin typeface="Berlin Sans FB Demi" pitchFamily="34" charset="0"/>
              </a:rPr>
              <a:t> Jeberson</a:t>
            </a:r>
          </a:p>
          <a:p>
            <a:pPr algn="ctr"/>
            <a:r>
              <a:rPr lang="en-IN" sz="2000" dirty="0">
                <a:ln w="0"/>
                <a:latin typeface="Berlin Sans FB Demi" pitchFamily="34" charset="0"/>
              </a:rPr>
              <a:t>   Date:  22</a:t>
            </a:r>
            <a:r>
              <a:rPr lang="en-IN" sz="2000" baseline="30000" dirty="0">
                <a:ln w="0"/>
                <a:latin typeface="Berlin Sans FB Demi" pitchFamily="34" charset="0"/>
              </a:rPr>
              <a:t>nd</a:t>
            </a:r>
            <a:r>
              <a:rPr lang="en-IN" sz="2000" dirty="0">
                <a:ln w="0"/>
                <a:latin typeface="Berlin Sans FB Demi" pitchFamily="34" charset="0"/>
              </a:rPr>
              <a:t> Nov, 2023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1037D3-E87B-44B3-EBA6-8ED6F564555A}"/>
              </a:ext>
            </a:extLst>
          </p:cNvPr>
          <p:cNvGrpSpPr/>
          <p:nvPr/>
        </p:nvGrpSpPr>
        <p:grpSpPr>
          <a:xfrm>
            <a:off x="1734715" y="4800600"/>
            <a:ext cx="8598115" cy="990600"/>
            <a:chOff x="3193832" y="25960931"/>
            <a:chExt cx="45287525" cy="4071767"/>
          </a:xfrm>
        </p:grpSpPr>
        <p:pic>
          <p:nvPicPr>
            <p:cNvPr id="9" name="Picture 4" descr="logo-au jodhpur">
              <a:extLst>
                <a:ext uri="{FF2B5EF4-FFF2-40B4-BE49-F238E27FC236}">
                  <a16:creationId xmlns:a16="http://schemas.microsoft.com/office/drawing/2014/main" id="{70895694-6A1E-76D0-62C7-22546055D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3832" y="25960932"/>
              <a:ext cx="6572816" cy="407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" descr="E:\icar-logo.gif">
              <a:extLst>
                <a:ext uri="{FF2B5EF4-FFF2-40B4-BE49-F238E27FC236}">
                  <a16:creationId xmlns:a16="http://schemas.microsoft.com/office/drawing/2014/main" id="{1474C18C-536D-EB85-1C1D-62108856B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11040" y="25960931"/>
              <a:ext cx="5870317" cy="3830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Image result for kirkhouse trust logo">
              <a:extLst>
                <a:ext uri="{FF2B5EF4-FFF2-40B4-BE49-F238E27FC236}">
                  <a16:creationId xmlns:a16="http://schemas.microsoft.com/office/drawing/2014/main" id="{545A9B84-130A-250B-B8A0-FDA708A17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7832" y="26245898"/>
              <a:ext cx="15551368" cy="3786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Image result for NBPGR logo">
              <a:extLst>
                <a:ext uri="{FF2B5EF4-FFF2-40B4-BE49-F238E27FC236}">
                  <a16:creationId xmlns:a16="http://schemas.microsoft.com/office/drawing/2014/main" id="{D23353CE-42B6-30BD-8489-C184443D8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0415" y="26001308"/>
              <a:ext cx="6934200" cy="4031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D0CDB9-9DB8-0BA8-F387-D8FB4F51FDCF}"/>
              </a:ext>
            </a:extLst>
          </p:cNvPr>
          <p:cNvSpPr txBox="1"/>
          <p:nvPr/>
        </p:nvSpPr>
        <p:spPr>
          <a:xfrm>
            <a:off x="2245360" y="528320"/>
            <a:ext cx="642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Future Work in </a:t>
            </a:r>
            <a:r>
              <a:rPr lang="en-US" sz="3200" b="1" dirty="0" err="1"/>
              <a:t>Marama</a:t>
            </a:r>
            <a:r>
              <a:rPr lang="en-US" sz="3200" b="1" dirty="0"/>
              <a:t> Bean</a:t>
            </a:r>
            <a:endParaRPr lang="en-I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FDF154-BA13-8514-D7B5-473985456ED3}"/>
              </a:ext>
            </a:extLst>
          </p:cNvPr>
          <p:cNvSpPr txBox="1"/>
          <p:nvPr/>
        </p:nvSpPr>
        <p:spPr>
          <a:xfrm>
            <a:off x="396240" y="1412240"/>
            <a:ext cx="9987280" cy="2857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</a:pPr>
            <a:r>
              <a:rPr lang="en-I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 </a:t>
            </a:r>
            <a:endParaRPr lang="en-IN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I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Study of the survival percentage of </a:t>
            </a:r>
            <a:r>
              <a:rPr lang="en-I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Maramabean</a:t>
            </a:r>
            <a:endParaRPr lang="en-I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IN" sz="2800" dirty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Multiplication of </a:t>
            </a:r>
            <a:r>
              <a:rPr lang="en-IN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Maramabean</a:t>
            </a:r>
            <a:r>
              <a:rPr lang="en-IN" sz="2800" dirty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after finding the suitable genotype</a:t>
            </a:r>
            <a:endParaRPr lang="en-I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I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Training of </a:t>
            </a:r>
            <a:r>
              <a:rPr lang="en-I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Maramabean</a:t>
            </a:r>
            <a:r>
              <a:rPr lang="en-I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cultivation to the farmers</a:t>
            </a:r>
            <a:endParaRPr lang="en-IN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Publication and distribution of farmers friendly literature related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maramabean</a:t>
            </a:r>
            <a:endParaRPr lang="en-IN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88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A4395E-C476-38F6-B18E-69E2E554A5D2}"/>
              </a:ext>
            </a:extLst>
          </p:cNvPr>
          <p:cNvSpPr txBox="1"/>
          <p:nvPr/>
        </p:nvSpPr>
        <p:spPr>
          <a:xfrm>
            <a:off x="3139440" y="2966720"/>
            <a:ext cx="6116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THANK YOU</a:t>
            </a:r>
            <a:endParaRPr lang="en-IN" sz="6600" b="1" dirty="0"/>
          </a:p>
        </p:txBody>
      </p:sp>
    </p:spTree>
    <p:extLst>
      <p:ext uri="{BB962C8B-B14F-4D97-AF65-F5344CB8AC3E}">
        <p14:creationId xmlns:p14="http://schemas.microsoft.com/office/powerpoint/2010/main" val="352666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DE07F-EA19-8E9D-39EE-7FCCD3B33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9595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b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of 18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Marama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bean accession</a:t>
            </a:r>
            <a:br>
              <a:rPr lang="en-IN" sz="1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DF212-F1E1-2F36-AAE9-0D619CCFD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20" y="959181"/>
            <a:ext cx="9926320" cy="525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92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>
            <a:extLst>
              <a:ext uri="{FF2B5EF4-FFF2-40B4-BE49-F238E27FC236}">
                <a16:creationId xmlns:a16="http://schemas.microsoft.com/office/drawing/2014/main" id="{0D641E33-003E-20B0-8A12-28003ECED0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en-IN" sz="1800" i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 </a:t>
            </a:r>
            <a:r>
              <a:rPr lang="en-IN" sz="6600" b="1" i="1" dirty="0" err="1">
                <a:solidFill>
                  <a:srgbClr val="C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Marama</a:t>
            </a:r>
            <a:r>
              <a:rPr lang="en-IN" sz="6600" b="1" i="1" dirty="0">
                <a:solidFill>
                  <a:srgbClr val="C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Latha" panose="020B0604020202020204" pitchFamily="34" charset="0"/>
              </a:rPr>
              <a:t> bean field trials </a:t>
            </a:r>
            <a:endParaRPr lang="en-IN" altLang="en-US" b="1" dirty="0">
              <a:solidFill>
                <a:srgbClr val="C00000"/>
              </a:solidFill>
            </a:endParaRPr>
          </a:p>
        </p:txBody>
      </p:sp>
      <p:sp>
        <p:nvSpPr>
          <p:cNvPr id="3075" name="Content Placeholder 4">
            <a:extLst>
              <a:ext uri="{FF2B5EF4-FFF2-40B4-BE49-F238E27FC236}">
                <a16:creationId xmlns:a16="http://schemas.microsoft.com/office/drawing/2014/main" id="{894637A4-4A00-AF47-C18E-E74A8FE6F1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/>
              <a:t>No. of Genotypes :  18</a:t>
            </a:r>
          </a:p>
          <a:p>
            <a:pPr eaLnBrk="1" hangingPunct="1"/>
            <a:r>
              <a:rPr lang="en-US" altLang="en-US" sz="4800" dirty="0"/>
              <a:t>Number of Rows  : 18</a:t>
            </a:r>
          </a:p>
          <a:p>
            <a:pPr eaLnBrk="1" hangingPunct="1"/>
            <a:r>
              <a:rPr lang="en-US" altLang="en-US" sz="4800" dirty="0"/>
              <a:t>Plants per Rows   : 10</a:t>
            </a:r>
          </a:p>
          <a:p>
            <a:pPr eaLnBrk="1" hangingPunct="1"/>
            <a:r>
              <a:rPr lang="en-US" altLang="en-US" sz="4800" dirty="0"/>
              <a:t>Spacing                : 5m x 5 m</a:t>
            </a:r>
            <a:endParaRPr lang="en-I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E5EF91E-2087-5EB7-806F-9F9214CAF8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83845"/>
            <a:ext cx="10515600" cy="51879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en-US" altLang="en-US" dirty="0"/>
              <a:t>Establishment of Seedlings</a:t>
            </a:r>
            <a:endParaRPr lang="en-I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BC8EAE-8F26-3E54-F22D-5E6F037D5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296"/>
          <a:stretch/>
        </p:blipFill>
        <p:spPr>
          <a:xfrm>
            <a:off x="536894" y="1016000"/>
            <a:ext cx="5914706" cy="4439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D26267-2FBB-EF25-6118-4F382311B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92" b="5324"/>
          <a:stretch/>
        </p:blipFill>
        <p:spPr>
          <a:xfrm>
            <a:off x="6816958" y="914400"/>
            <a:ext cx="5110882" cy="47758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749FF0-8200-7379-CDEB-DA9F8ECF92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461D34-BD3E-3F54-EB83-A821208DA0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425669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E0C99C-651D-1690-D583-1ADD2ED0EA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80" y="297712"/>
            <a:ext cx="4409439" cy="587925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6D18AD-9F9D-DA37-0DB2-8A5EC66E6D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80" y="297710"/>
            <a:ext cx="4409440" cy="5879254"/>
          </a:xfrm>
        </p:spPr>
      </p:pic>
    </p:spTree>
    <p:extLst>
      <p:ext uri="{BB962C8B-B14F-4D97-AF65-F5344CB8AC3E}">
        <p14:creationId xmlns:p14="http://schemas.microsoft.com/office/powerpoint/2010/main" val="2161442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C9296-3295-D07A-3675-7AC9945AA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9" y="53340"/>
            <a:ext cx="5632027" cy="4224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FAE22-1A5E-89FA-D69A-1581F6D9E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1610360"/>
            <a:ext cx="5425440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37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5B426-8EE5-955C-5042-911475327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"/>
            <a:ext cx="6563360" cy="4922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AE584-279F-13DE-51C9-0466A50BC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86360"/>
            <a:ext cx="3691890" cy="49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63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82AB4E-963D-048A-0B9F-898BCEDF9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11760"/>
            <a:ext cx="4328160" cy="5770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780AD-1B87-3C98-3A9A-C35B7829C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28" y="111758"/>
            <a:ext cx="4328161" cy="57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939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OL presentation  -  Compatibility Mode" id="{4213F454-3D64-4AEC-96B4-7D16C8A478AC}" vid="{E72636F1-EB77-49BD-9AE7-575EACF990D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STOL presentation_2023</Template>
  <TotalTime>607</TotalTime>
  <Words>126</Words>
  <Application>Microsoft Office PowerPoint</Application>
  <PresentationFormat>Widescreen</PresentationFormat>
  <Paragraphs>18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Berlin Sans FB Demi</vt:lpstr>
      <vt:lpstr>Book Antiqua</vt:lpstr>
      <vt:lpstr>Calibri</vt:lpstr>
      <vt:lpstr>Pristina</vt:lpstr>
      <vt:lpstr>Times New Roman</vt:lpstr>
      <vt:lpstr>1_Office Theme</vt:lpstr>
      <vt:lpstr>PowerPoint Presentation</vt:lpstr>
      <vt:lpstr>  Table of 18 Marama bean accession </vt:lpstr>
      <vt:lpstr> Marama bean field trials </vt:lpstr>
      <vt:lpstr>Establishment of Seedlings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Samuel Jeberson Muniyandi</dc:creator>
  <cp:lastModifiedBy>Samuel Jeberson Muniyandi</cp:lastModifiedBy>
  <cp:revision>6</cp:revision>
  <dcterms:created xsi:type="dcterms:W3CDTF">2023-11-17T08:45:05Z</dcterms:created>
  <dcterms:modified xsi:type="dcterms:W3CDTF">2023-11-22T17:12:12Z</dcterms:modified>
</cp:coreProperties>
</file>